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3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22" r:id="rId37"/>
    <p:sldId id="297" r:id="rId38"/>
    <p:sldId id="298" r:id="rId39"/>
    <p:sldId id="299" r:id="rId40"/>
    <p:sldId id="300" r:id="rId41"/>
    <p:sldId id="301" r:id="rId42"/>
    <p:sldId id="323" r:id="rId43"/>
    <p:sldId id="302" r:id="rId44"/>
    <p:sldId id="303" r:id="rId45"/>
    <p:sldId id="304" r:id="rId46"/>
    <p:sldId id="317" r:id="rId47"/>
    <p:sldId id="327" r:id="rId48"/>
    <p:sldId id="324" r:id="rId49"/>
    <p:sldId id="274" r:id="rId50"/>
    <p:sldId id="329" r:id="rId51"/>
    <p:sldId id="331" r:id="rId52"/>
    <p:sldId id="330" r:id="rId53"/>
    <p:sldId id="328" r:id="rId54"/>
    <p:sldId id="318" r:id="rId55"/>
    <p:sldId id="319" r:id="rId56"/>
    <p:sldId id="332" r:id="rId57"/>
    <p:sldId id="320" r:id="rId58"/>
    <p:sldId id="306" r:id="rId59"/>
    <p:sldId id="315" r:id="rId60"/>
    <p:sldId id="263" r:id="rId61"/>
    <p:sldId id="321" r:id="rId6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D21F1B"/>
    <a:srgbClr val="B307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4715" autoAdjust="0"/>
  </p:normalViewPr>
  <p:slideViewPr>
    <p:cSldViewPr snapToGrid="0">
      <p:cViewPr varScale="1">
        <p:scale>
          <a:sx n="53" d="100"/>
          <a:sy n="53" d="100"/>
        </p:scale>
        <p:origin x="86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73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microsoft.com/office/2007/relationships/hdphoto" Target="../media/hdphoto1.wdp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5" Type="http://schemas.openxmlformats.org/officeDocument/2006/relationships/image" Target="../media/image64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1.wdp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5" Type="http://schemas.microsoft.com/office/2007/relationships/hdphoto" Target="../media/hdphoto1.wdp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5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8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99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6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34137" y="5934670"/>
            <a:ext cx="3757863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87436" y="5227787"/>
            <a:ext cx="5091546" cy="66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774830" y="2556164"/>
            <a:ext cx="2316715" cy="26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5695357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02236" y="3574473"/>
            <a:ext cx="623455" cy="1653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E517F-7526-C1CF-B16F-AF1ED4C9D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62" y="2203687"/>
            <a:ext cx="6827256" cy="5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3697225" y="1153886"/>
            <a:ext cx="8405837" cy="5201861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0" y="2378746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076989" y="5148001"/>
            <a:ext cx="5060373" cy="94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 flipV="1">
            <a:off x="2686145" y="2467146"/>
            <a:ext cx="1722569" cy="22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9438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176861" y="2731220"/>
            <a:ext cx="478643" cy="131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51" y="4458425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633699" cy="1591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7943185" y="4431441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317" y="5406002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296290" y="4431441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8665553" y="5406002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9967749" y="4422175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8317" y="5736116"/>
            <a:ext cx="1924319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670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/>
          <p:nvPr/>
        </p:nvCxnSpPr>
        <p:spPr>
          <a:xfrm flipH="1">
            <a:off x="3813464" y="1717076"/>
            <a:ext cx="2282536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</p:cNvCxnSpPr>
          <p:nvPr/>
        </p:nvCxnSpPr>
        <p:spPr>
          <a:xfrm>
            <a:off x="6885210" y="1717076"/>
            <a:ext cx="3174206" cy="365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429" y="4207123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36701"/>
            <a:ext cx="9334980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D1788ED-1162-77D6-FC88-F8EA6C8626F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BAD5CB7-35F0-94A2-1504-87CE73E6052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Immagine 9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C1860E5D-F7B7-B830-1DC9-71E63072D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" y="1917291"/>
            <a:ext cx="8926830" cy="4179802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9E8A2E3-DF08-BC82-24D3-BC1F5E575CF9}"/>
              </a:ext>
            </a:extLst>
          </p:cNvPr>
          <p:cNvCxnSpPr>
            <a:cxnSpLocks/>
          </p:cNvCxnSpPr>
          <p:nvPr/>
        </p:nvCxnSpPr>
        <p:spPr>
          <a:xfrm flipH="1">
            <a:off x="2310581" y="2034540"/>
            <a:ext cx="2375719" cy="202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BA29C45-AD3C-4811-6377-099EA3C3A53F}"/>
              </a:ext>
            </a:extLst>
          </p:cNvPr>
          <p:cNvSpPr txBox="1"/>
          <p:nvPr/>
        </p:nvSpPr>
        <p:spPr>
          <a:xfrm>
            <a:off x="4686300" y="111121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Singularity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beginning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of the </a:t>
            </a:r>
            <a:r>
              <a:rPr lang="it-IT" dirty="0" err="1"/>
              <a:t>unicycle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pointing</a:t>
            </a:r>
            <a:r>
              <a:rPr lang="it-IT" dirty="0"/>
              <a:t> to the </a:t>
            </a:r>
            <a:r>
              <a:rPr lang="it-IT" dirty="0" err="1"/>
              <a:t>desired</a:t>
            </a:r>
            <a:r>
              <a:rPr lang="it-IT" dirty="0"/>
              <a:t> position, </a:t>
            </a:r>
            <a:r>
              <a:rPr lang="it-IT" dirty="0" err="1"/>
              <a:t>therefore</a:t>
            </a:r>
            <a:r>
              <a:rPr lang="it-IT" dirty="0"/>
              <a:t> gamma = 0</a:t>
            </a: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B42874E-9F56-CF60-CD43-F887B60E7F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3078806-76BE-0626-F8DB-3B150D70B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r="13602"/>
          <a:stretch/>
        </p:blipFill>
        <p:spPr>
          <a:xfrm>
            <a:off x="5662338" y="2214083"/>
            <a:ext cx="6484275" cy="3878107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B7BBC31-44D5-CA1F-8813-DF467CC94D2D}"/>
              </a:ext>
            </a:extLst>
          </p:cNvPr>
          <p:cNvCxnSpPr>
            <a:cxnSpLocks/>
          </p:cNvCxnSpPr>
          <p:nvPr/>
        </p:nvCxnSpPr>
        <p:spPr>
          <a:xfrm>
            <a:off x="4709160" y="2306818"/>
            <a:ext cx="1567267" cy="266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A9DF2A-AE21-D7CF-3390-08D394014052}"/>
              </a:ext>
            </a:extLst>
          </p:cNvPr>
          <p:cNvSpPr txBox="1"/>
          <p:nvPr/>
        </p:nvSpPr>
        <p:spPr>
          <a:xfrm>
            <a:off x="2940909" y="1655531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Error</a:t>
            </a:r>
            <a:r>
              <a:rPr lang="it-IT" dirty="0"/>
              <a:t> on y position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dirty="0" err="1"/>
              <a:t>singularity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2561F1-A58B-4F57-75CE-557CC14BA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r>
              <a:rPr lang="it-IT" sz="2400" dirty="0"/>
              <a:t> with </a:t>
            </a:r>
            <a:r>
              <a:rPr lang="it-IT" sz="2400" dirty="0" err="1"/>
              <a:t>change</a:t>
            </a:r>
            <a:r>
              <a:rPr lang="it-IT" sz="2400" dirty="0"/>
              <a:t> of input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972884" y="5903643"/>
            <a:ext cx="953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</a:t>
            </a:r>
            <a:r>
              <a:rPr lang="it-IT" dirty="0" err="1"/>
              <a:t>prevent</a:t>
            </a:r>
            <a:r>
              <a:rPr lang="it-IT" dirty="0"/>
              <a:t> the </a:t>
            </a:r>
            <a:r>
              <a:rPr lang="it-IT" dirty="0" err="1"/>
              <a:t>singularity</a:t>
            </a:r>
            <a:r>
              <a:rPr lang="it-IT" dirty="0"/>
              <a:t> on </a:t>
            </a:r>
            <a:r>
              <a:rPr lang="it-IT" dirty="0" err="1"/>
              <a:t>roh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 of input u = v/</a:t>
            </a:r>
            <a:r>
              <a:rPr lang="it-IT" dirty="0" err="1"/>
              <a:t>roh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429" y="4207123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24B90-D737-E62F-E941-2BAFAF4B441E}"/>
              </a:ext>
            </a:extLst>
          </p:cNvPr>
          <p:cNvSpPr txBox="1"/>
          <p:nvPr/>
        </p:nvSpPr>
        <p:spPr>
          <a:xfrm>
            <a:off x="455613" y="4713389"/>
            <a:ext cx="356460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ym typeface="Wingdings" panose="05000000000000000000" pitchFamily="2" charset="2"/>
              </a:rPr>
              <a:t>Far vedere plot della dinamica per far vedere che </a:t>
            </a:r>
            <a:r>
              <a:rPr lang="it-IT" dirty="0" err="1">
                <a:sym typeface="Wingdings" panose="05000000000000000000" pitchFamily="2" charset="2"/>
              </a:rPr>
              <a:t>gamm</a:t>
            </a:r>
            <a:r>
              <a:rPr lang="it-IT" dirty="0">
                <a:sym typeface="Wingdings" panose="05000000000000000000" pitchFamily="2" charset="2"/>
              </a:rPr>
              <a:t> va prima a zero e poi ci va delta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606641" cy="33270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0965C9-6642-340E-1075-02CF96C22E6E}"/>
              </a:ext>
            </a:extLst>
          </p:cNvPr>
          <p:cNvSpPr txBox="1"/>
          <p:nvPr/>
        </p:nvSpPr>
        <p:spPr>
          <a:xfrm>
            <a:off x="6226628" y="5736771"/>
            <a:ext cx="281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 = u*</a:t>
            </a:r>
            <a:r>
              <a:rPr lang="it-IT" dirty="0" err="1"/>
              <a:t>roh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sp>
        <p:nvSpPr>
          <p:cNvPr id="15" name="Arrow: Right 12">
            <a:extLst>
              <a:ext uri="{FF2B5EF4-FFF2-40B4-BE49-F238E27FC236}">
                <a16:creationId xmlns:a16="http://schemas.microsoft.com/office/drawing/2014/main" id="{986BD8B1-4027-F0CA-0065-5157AB69C741}"/>
              </a:ext>
            </a:extLst>
          </p:cNvPr>
          <p:cNvSpPr/>
          <p:nvPr/>
        </p:nvSpPr>
        <p:spPr>
          <a:xfrm rot="-540000" flipH="1">
            <a:off x="4497318" y="2799598"/>
            <a:ext cx="3458619" cy="3197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2">
            <a:extLst>
              <a:ext uri="{FF2B5EF4-FFF2-40B4-BE49-F238E27FC236}">
                <a16:creationId xmlns:a16="http://schemas.microsoft.com/office/drawing/2014/main" id="{FE5A708A-7C33-FE03-ABA5-AF7A5298B81C}"/>
              </a:ext>
            </a:extLst>
          </p:cNvPr>
          <p:cNvSpPr/>
          <p:nvPr/>
        </p:nvSpPr>
        <p:spPr>
          <a:xfrm rot="19251498" flipH="1">
            <a:off x="6723454" y="4133516"/>
            <a:ext cx="4059533" cy="3626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83AD90-2462-B38C-2F38-036D4FF6F292}"/>
              </a:ext>
            </a:extLst>
          </p:cNvPr>
          <p:cNvSpPr txBox="1"/>
          <p:nvPr/>
        </p:nvSpPr>
        <p:spPr>
          <a:xfrm>
            <a:off x="1258298" y="5459772"/>
            <a:ext cx="356460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ym typeface="Wingdings" panose="05000000000000000000" pitchFamily="2" charset="2"/>
              </a:rPr>
              <a:t>Highlight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v </a:t>
            </a: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modulated</a:t>
            </a:r>
            <a:r>
              <a:rPr lang="it-IT" dirty="0">
                <a:sym typeface="Wingdings" panose="05000000000000000000" pitchFamily="2" charset="2"/>
              </a:rPr>
              <a:t> by rho , so </a:t>
            </a:r>
            <a:r>
              <a:rPr lang="it-IT" dirty="0" err="1">
                <a:sym typeface="Wingdings" panose="05000000000000000000" pitchFamily="2" charset="2"/>
              </a:rPr>
              <a:t>faster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if</a:t>
            </a:r>
            <a:r>
              <a:rPr lang="it-IT" dirty="0">
                <a:sym typeface="Wingdings" panose="05000000000000000000" pitchFamily="2" charset="2"/>
              </a:rPr>
              <a:t> far </a:t>
            </a:r>
            <a:r>
              <a:rPr lang="it-IT" dirty="0" err="1">
                <a:sym typeface="Wingdings" panose="05000000000000000000" pitchFamily="2" charset="2"/>
              </a:rPr>
              <a:t>away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very</a:t>
            </a:r>
            <a:r>
              <a:rPr lang="it-IT" dirty="0">
                <a:sym typeface="Wingdings" panose="05000000000000000000" pitchFamily="2" charset="2"/>
              </a:rPr>
              <a:t> slow </a:t>
            </a:r>
            <a:r>
              <a:rPr lang="it-IT" dirty="0" err="1">
                <a:sym typeface="Wingdings" panose="05000000000000000000" pitchFamily="2" charset="2"/>
              </a:rPr>
              <a:t>when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near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deisred</a:t>
            </a:r>
            <a:r>
              <a:rPr lang="it-IT" dirty="0">
                <a:sym typeface="Wingdings" panose="05000000000000000000" pitchFamily="2" charset="2"/>
              </a:rPr>
              <a:t> pose</a:t>
            </a:r>
          </a:p>
        </p:txBody>
      </p:sp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3" name="Immagine 12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20828B02-334C-9CF1-EC63-8D60ED1584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r="5523"/>
          <a:stretch/>
        </p:blipFill>
        <p:spPr>
          <a:xfrm>
            <a:off x="310551" y="2677686"/>
            <a:ext cx="5787190" cy="3124552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FB38A5A-AA65-33CF-282E-0C1A15B1CC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3" r="6547"/>
          <a:stretch/>
        </p:blipFill>
        <p:spPr>
          <a:xfrm>
            <a:off x="6095999" y="2651632"/>
            <a:ext cx="5785449" cy="315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10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006581-3B90-C32E-9FC7-641343DACA09}"/>
              </a:ext>
            </a:extLst>
          </p:cNvPr>
          <p:cNvSpPr txBox="1"/>
          <p:nvPr/>
        </p:nvSpPr>
        <p:spPr>
          <a:xfrm>
            <a:off x="7015926" y="3654245"/>
            <a:ext cx="487067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Questa slide va assolutamente messa e commentata perché la giocata che ci permette di far funzionare il regolatore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2A9E0A-740B-7A21-B434-B92CFAF4D431}"/>
              </a:ext>
            </a:extLst>
          </p:cNvPr>
          <p:cNvSpPr txBox="1"/>
          <p:nvPr/>
        </p:nvSpPr>
        <p:spPr>
          <a:xfrm>
            <a:off x="4377103" y="1757200"/>
            <a:ext cx="2488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Before</a:t>
            </a:r>
            <a:r>
              <a:rPr lang="it-IT" dirty="0"/>
              <a:t> the state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the </a:t>
            </a:r>
            <a:r>
              <a:rPr lang="it-IT" dirty="0" err="1"/>
              <a:t>rotation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R = …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position </a:t>
            </a:r>
            <a:r>
              <a:rPr lang="it-IT" dirty="0" err="1"/>
              <a:t>error</a:t>
            </a:r>
            <a:r>
              <a:rPr lang="it-IT" dirty="0"/>
              <a:t> w.r.t.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desired</a:t>
            </a:r>
            <a:r>
              <a:rPr lang="it-IT" dirty="0"/>
              <a:t> body frame</a:t>
            </a:r>
          </a:p>
        </p:txBody>
      </p:sp>
      <p:sp>
        <p:nvSpPr>
          <p:cNvPr id="9" name="Arrow: Right 12">
            <a:extLst>
              <a:ext uri="{FF2B5EF4-FFF2-40B4-BE49-F238E27FC236}">
                <a16:creationId xmlns:a16="http://schemas.microsoft.com/office/drawing/2014/main" id="{C19807EB-6400-CBFF-CD0D-A2EA6625530D}"/>
              </a:ext>
            </a:extLst>
          </p:cNvPr>
          <p:cNvSpPr/>
          <p:nvPr/>
        </p:nvSpPr>
        <p:spPr>
          <a:xfrm rot="19251498" flipH="1">
            <a:off x="2607901" y="3081207"/>
            <a:ext cx="1767780" cy="207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F2308C-C47B-B5E7-7F49-FF78E1B495A1}"/>
              </a:ext>
            </a:extLst>
          </p:cNvPr>
          <p:cNvSpPr txBox="1"/>
          <p:nvPr/>
        </p:nvSpPr>
        <p:spPr>
          <a:xfrm>
            <a:off x="4034790" y="5140925"/>
            <a:ext cx="465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Formule gamma, delta, </a:t>
            </a:r>
            <a:r>
              <a:rPr lang="it-IT" dirty="0" err="1"/>
              <a:t>roh</a:t>
            </a:r>
            <a:r>
              <a:rPr lang="it-IT" dirty="0"/>
              <a:t> in latex</a:t>
            </a:r>
          </a:p>
        </p:txBody>
      </p:sp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1782</TotalTime>
  <Words>1091</Words>
  <Application>Microsoft Office PowerPoint</Application>
  <PresentationFormat>Widescreen</PresentationFormat>
  <Paragraphs>220</Paragraphs>
  <Slides>61</Slides>
  <Notes>38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65" baseType="lpstr">
      <vt:lpstr>Arial</vt:lpstr>
      <vt:lpstr>Calibri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Pose regulation</vt:lpstr>
      <vt:lpstr>Presentazione standard di PowerPoint</vt:lpstr>
      <vt:lpstr>Presentazione standard di PowerPoint</vt:lpstr>
      <vt:lpstr>Presentazione standard di PowerPoint</vt:lpstr>
      <vt:lpstr>Pose regulation with change of input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Alessandro Borgherini</cp:lastModifiedBy>
  <cp:revision>627</cp:revision>
  <dcterms:created xsi:type="dcterms:W3CDTF">2023-05-17T11:15:50Z</dcterms:created>
  <dcterms:modified xsi:type="dcterms:W3CDTF">2025-01-12T11:06:42Z</dcterms:modified>
</cp:coreProperties>
</file>